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5"/>
  </p:notesMasterIdLst>
  <p:sldIdLst>
    <p:sldId id="256" r:id="rId2"/>
    <p:sldId id="257" r:id="rId3"/>
    <p:sldId id="261" r:id="rId4"/>
    <p:sldId id="268" r:id="rId5"/>
    <p:sldId id="260" r:id="rId6"/>
    <p:sldId id="263" r:id="rId7"/>
    <p:sldId id="258" r:id="rId8"/>
    <p:sldId id="264" r:id="rId9"/>
    <p:sldId id="265" r:id="rId10"/>
    <p:sldId id="266" r:id="rId11"/>
    <p:sldId id="270" r:id="rId12"/>
    <p:sldId id="269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11802-7BB2-4CD5-9D9B-602D7D87CBDE}" v="253" dt="2025-05-05T21:02:17.105"/>
    <p1510:client id="{17A6872E-D4F1-2B43-AFED-52C82D811C3C}" v="39" dt="2025-05-05T19:33:39.400"/>
    <p1510:client id="{6AAD69D1-0642-A962-C46F-4267135E1FC1}" v="112" dt="2025-05-05T21:02:51.965"/>
    <p1510:client id="{B9238F78-937B-1464-20C9-AE109489FD13}" v="1449" dt="2025-05-04T21:42:46.141"/>
    <p1510:client id="{E1C99416-4F83-379A-6A74-CA959B4B2428}" v="1131" dt="2025-05-04T21:09:59.303"/>
    <p1510:client id="{E56F5163-FB19-CA4B-87FE-F8E007A6D517}" v="1230" dt="2025-05-05T21:07:29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4"/>
  </p:normalViewPr>
  <p:slideViewPr>
    <p:cSldViewPr snapToGrid="0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00549-DDB0-784F-A15C-009CC68D509D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0E6B5-908B-F24F-AF21-6BC7F40926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110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0E6B5-908B-F24F-AF21-6BC7F409268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337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0E6B5-908B-F24F-AF21-6BC7F409268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562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0E6B5-908B-F24F-AF21-6BC7F409268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532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35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76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38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5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7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6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80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3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47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96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3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7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4.png"/><Relationship Id="rId3" Type="http://schemas.microsoft.com/office/2007/relationships/media" Target="../media/media2.wav"/><Relationship Id="rId7" Type="http://schemas.openxmlformats.org/officeDocument/2006/relationships/image" Target="../media/image19.jpeg"/><Relationship Id="rId12" Type="http://schemas.openxmlformats.org/officeDocument/2006/relationships/image" Target="../media/image2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png"/><Relationship Id="rId4" Type="http://schemas.openxmlformats.org/officeDocument/2006/relationships/audio" Target="../media/media2.wav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F5F56-9BC4-CFF6-849E-B0641C8B2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556148" cy="39776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5400"/>
              <a:t>Improving sentiment analysis through use of image and audio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91F09-A96D-517A-8BAE-2F67E0603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5029267"/>
            <a:ext cx="5577839" cy="1316736"/>
          </a:xfrm>
        </p:spPr>
        <p:txBody>
          <a:bodyPr anchor="ctr">
            <a:normAutofit/>
          </a:bodyPr>
          <a:lstStyle/>
          <a:p>
            <a:r>
              <a:rPr lang="en-GB" sz="2400"/>
              <a:t>ST311 Group 11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557784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network&#10;&#10;AI-generated content may be incorrect.">
            <a:extLst>
              <a:ext uri="{FF2B5EF4-FFF2-40B4-BE49-F238E27FC236}">
                <a16:creationId xmlns:a16="http://schemas.microsoft.com/office/drawing/2014/main" id="{5F28CEFE-2F5D-3B63-E9D4-1C2011F34D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52" r="12231" b="1"/>
          <a:stretch/>
        </p:blipFill>
        <p:spPr>
          <a:xfrm>
            <a:off x="6696635" y="508090"/>
            <a:ext cx="4969099" cy="583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45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2DD77B-799D-1EBD-DDAE-E76D07003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D1980C8-FD80-43D8-9D6A-0262A4D53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0B4CE-F324-E20B-C116-8AEFECCA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/>
              <a:t>Combination: Tie in model outputs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BFF0C29D-79A0-3609-6A0A-B47CCA227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435" y="508090"/>
            <a:ext cx="5820558" cy="3594195"/>
          </a:xfrm>
          <a:prstGeom prst="rect">
            <a:avLst/>
          </a:prstGeom>
        </p:spPr>
      </p:pic>
      <p:pic>
        <p:nvPicPr>
          <p:cNvPr id="5" name="Picture 4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576F445A-3077-CEDA-FA92-68CFAE88B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70" y="4375452"/>
            <a:ext cx="5011957" cy="120286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300216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89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6E4E3-8F71-62AB-209E-92A0DFD42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61207-3593-1950-3782-2B8D1828C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Experiment: Model In Action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799E8-6ECE-5A49-6AE3-264D62F6C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7156323" y="3483578"/>
            <a:ext cx="919162" cy="921544"/>
          </a:xfrm>
        </p:spPr>
      </p:pic>
      <p:sp>
        <p:nvSpPr>
          <p:cNvPr id="10" name="Arrow: Down 19">
            <a:extLst>
              <a:ext uri="{FF2B5EF4-FFF2-40B4-BE49-F238E27FC236}">
                <a16:creationId xmlns:a16="http://schemas.microsoft.com/office/drawing/2014/main" id="{E4F87F90-946C-9260-A8DF-601466AAED4F}"/>
              </a:ext>
            </a:extLst>
          </p:cNvPr>
          <p:cNvSpPr/>
          <p:nvPr/>
        </p:nvSpPr>
        <p:spPr>
          <a:xfrm rot="10800000">
            <a:off x="8068193" y="4642765"/>
            <a:ext cx="1460223" cy="304902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7BE46E-B6EA-E084-C7DD-A060C2E03178}"/>
              </a:ext>
            </a:extLst>
          </p:cNvPr>
          <p:cNvCxnSpPr/>
          <p:nvPr/>
        </p:nvCxnSpPr>
        <p:spPr>
          <a:xfrm flipH="1">
            <a:off x="6076955" y="2585360"/>
            <a:ext cx="14288" cy="3629671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085C99B-F2A0-2974-D81C-8160605A9F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6369" y="3486151"/>
            <a:ext cx="919162" cy="921544"/>
          </a:xfrm>
          <a:prstGeom prst="rect">
            <a:avLst/>
          </a:prstGeom>
        </p:spPr>
      </p:pic>
      <p:pic>
        <p:nvPicPr>
          <p:cNvPr id="14" name="Conquest">
            <a:hlinkClick r:id="" action="ppaction://media"/>
            <a:extLst>
              <a:ext uri="{FF2B5EF4-FFF2-40B4-BE49-F238E27FC236}">
                <a16:creationId xmlns:a16="http://schemas.microsoft.com/office/drawing/2014/main" id="{D5F96ED3-836D-8038-54F4-9B1C17831D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17062" y="3659188"/>
            <a:ext cx="730250" cy="730250"/>
          </a:xfrm>
          <a:prstGeom prst="rect">
            <a:avLst/>
          </a:prstGeom>
        </p:spPr>
      </p:pic>
      <p:pic>
        <p:nvPicPr>
          <p:cNvPr id="15" name="WalterWhite">
            <a:hlinkClick r:id="" action="ppaction://media"/>
            <a:extLst>
              <a:ext uri="{FF2B5EF4-FFF2-40B4-BE49-F238E27FC236}">
                <a16:creationId xmlns:a16="http://schemas.microsoft.com/office/drawing/2014/main" id="{B3FA6D99-F8AC-AD59-CACE-8D07245B63E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766344" y="3575844"/>
            <a:ext cx="730250" cy="730250"/>
          </a:xfrm>
          <a:prstGeom prst="rect">
            <a:avLst/>
          </a:prstGeom>
        </p:spPr>
      </p:pic>
      <p:sp>
        <p:nvSpPr>
          <p:cNvPr id="16" name="Arrow: Down 19">
            <a:extLst>
              <a:ext uri="{FF2B5EF4-FFF2-40B4-BE49-F238E27FC236}">
                <a16:creationId xmlns:a16="http://schemas.microsoft.com/office/drawing/2014/main" id="{559F445B-7199-C06E-36C4-14DBE0298BE9}"/>
              </a:ext>
            </a:extLst>
          </p:cNvPr>
          <p:cNvSpPr/>
          <p:nvPr/>
        </p:nvSpPr>
        <p:spPr>
          <a:xfrm rot="10800000">
            <a:off x="2317474" y="4642765"/>
            <a:ext cx="1460223" cy="304902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9">
            <a:extLst>
              <a:ext uri="{FF2B5EF4-FFF2-40B4-BE49-F238E27FC236}">
                <a16:creationId xmlns:a16="http://schemas.microsoft.com/office/drawing/2014/main" id="{76CBCFB5-FFE2-401C-BF54-313AD221DE09}"/>
              </a:ext>
            </a:extLst>
          </p:cNvPr>
          <p:cNvSpPr/>
          <p:nvPr/>
        </p:nvSpPr>
        <p:spPr>
          <a:xfrm rot="10800000">
            <a:off x="2341287" y="3118765"/>
            <a:ext cx="1460223" cy="304902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9">
            <a:extLst>
              <a:ext uri="{FF2B5EF4-FFF2-40B4-BE49-F238E27FC236}">
                <a16:creationId xmlns:a16="http://schemas.microsoft.com/office/drawing/2014/main" id="{FF1B7C55-7A67-D3CA-D3E5-42E1A595508A}"/>
              </a:ext>
            </a:extLst>
          </p:cNvPr>
          <p:cNvSpPr/>
          <p:nvPr/>
        </p:nvSpPr>
        <p:spPr>
          <a:xfrm rot="10800000">
            <a:off x="8068193" y="3118765"/>
            <a:ext cx="1460223" cy="304902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366CEE6E-45C7-ABC8-EA00-67F0FCC47F9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86440"/>
            <a:ext cx="2357630" cy="1463040"/>
          </a:xfrm>
          <a:prstGeom prst="rect">
            <a:avLst/>
          </a:prstGeom>
        </p:spPr>
      </p:pic>
      <p:pic>
        <p:nvPicPr>
          <p:cNvPr id="6" name="Picture 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ACE09FB-C998-0407-9C8B-F58EE9B68C6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-2217" b="10500"/>
          <a:stretch/>
        </p:blipFill>
        <p:spPr>
          <a:xfrm>
            <a:off x="7615750" y="1686027"/>
            <a:ext cx="2356632" cy="1347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5849C-5CAF-E275-F075-DA37BCC9A4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554" y="5005455"/>
            <a:ext cx="4021500" cy="1657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651BD8-E39D-3E16-665A-E283C7AB15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8171" y="5005455"/>
            <a:ext cx="3803704" cy="156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2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07F6B-BBCD-3F9A-F706-3F95EAF7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Limitations and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F804F-4A09-AF14-62E5-3F81A864C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" y="2222349"/>
            <a:ext cx="9274041" cy="39868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Out late fusion method we implement is a manual fusion, where we manually combine the 3 outputs we get from image, audio and text. However, int academia, there exists many other ways to combine these 3 outputs by using a more sophisticated strategy, such as building another model (neural network) that can learn to combine the model in way to optimise performance.</a:t>
            </a:r>
          </a:p>
          <a:p>
            <a:r>
              <a:rPr lang="en-GB"/>
              <a:t>In our work, we only use the main 6 type of emotion and added "neutral" to have 7. However, human emotion is more complex in the real world. There are emotions we have not covered in our project; future research can dive deeper into sentimental analysis with more variety and complexity of emotions. </a:t>
            </a:r>
          </a:p>
        </p:txBody>
      </p:sp>
      <p:pic>
        <p:nvPicPr>
          <p:cNvPr id="4" name="Picture 3" descr="Inside Out 2 Character Emotions Poster Disney Wall Art  12X16/16X20/18X24/24X36 | eBay">
            <a:extLst>
              <a:ext uri="{FF2B5EF4-FFF2-40B4-BE49-F238E27FC236}">
                <a16:creationId xmlns:a16="http://schemas.microsoft.com/office/drawing/2014/main" id="{72435F39-6089-0BA7-C1E2-94D970F04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179" y="3762244"/>
            <a:ext cx="2407404" cy="30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4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083F47-750E-A41F-1E5A-EFB05450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7767EE-A57B-6320-D3C9-316AE1BCB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11153213" cy="34219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500"/>
              <a:t>Thank you for listening (reading)!</a:t>
            </a:r>
            <a:br>
              <a:rPr lang="en-US" sz="7500"/>
            </a:br>
            <a:endParaRPr lang="en-US" sz="75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4BCF1CC-D6F1-21D9-307D-C36BA9E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209925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2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B7779-892E-4ADF-3A3E-DD0A9227A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/>
              <a:t>What our project is about: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68B8C-6F95-342C-F462-0B82EB709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11155680" cy="37673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/>
              <a:t>Can computers interpret emotions like humans? </a:t>
            </a:r>
          </a:p>
          <a:p>
            <a:r>
              <a:rPr lang="en-GB" dirty="0"/>
              <a:t>If it just takes in one part of an input (the content of a speech for example)- then no- we humans process facial emotions and vocal signals as well to make judgements on emotion </a:t>
            </a:r>
          </a:p>
          <a:p>
            <a:r>
              <a:rPr lang="en-GB" dirty="0"/>
              <a:t>We combine 4 AI-models that are good at the respective tasks of extracting emotions through imagery, voice, and text into 1 super-model to make a well-rounded judgement</a:t>
            </a:r>
          </a:p>
          <a:p>
            <a:endParaRPr lang="en-GB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6D5B03A-B780-A698-DFA9-C9932F22D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Emotion Detection Model using CNN — a complete guide | by Skillcate AI |  Medium">
            <a:extLst>
              <a:ext uri="{FF2B5EF4-FFF2-40B4-BE49-F238E27FC236}">
                <a16:creationId xmlns:a16="http://schemas.microsoft.com/office/drawing/2014/main" id="{2DDB9443-BD49-6488-4C7D-5EBB9380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343" y="980325"/>
            <a:ext cx="2735263" cy="1732534"/>
          </a:xfrm>
          <a:prstGeom prst="rect">
            <a:avLst/>
          </a:prstGeom>
        </p:spPr>
      </p:pic>
      <p:pic>
        <p:nvPicPr>
          <p:cNvPr id="6" name="Picture 5" descr="Cats in work mode.exe">
            <a:extLst>
              <a:ext uri="{FF2B5EF4-FFF2-40B4-BE49-F238E27FC236}">
                <a16:creationId xmlns:a16="http://schemas.microsoft.com/office/drawing/2014/main" id="{C05B7652-CB81-E8AB-4E26-50BC59AF31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421" t="283" r="17105" b="14741"/>
          <a:stretch/>
        </p:blipFill>
        <p:spPr>
          <a:xfrm>
            <a:off x="1501030" y="4456642"/>
            <a:ext cx="2074761" cy="158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6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D396-1E50-2060-13C7-9E3CE6D4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Why this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98110-1B3C-391B-782F-53B215F9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/>
              <a:t>Current gap exists in computer emotional extraction, which is mostly limited to a single source (e.g. facial-emotional recognition)</a:t>
            </a:r>
          </a:p>
          <a:p>
            <a:r>
              <a:rPr lang="en-GB" sz="2400"/>
              <a:t>This limits the usage of AI-applications for sources that contain emotional signals from a broad range of modes (e.g. video clips/real life situations)</a:t>
            </a:r>
          </a:p>
          <a:p>
            <a:r>
              <a:rPr lang="en-GB" sz="2400"/>
              <a:t>This project fills the gap to conduct emotional-detection for visual + audio sources</a:t>
            </a:r>
          </a:p>
        </p:txBody>
      </p:sp>
      <p:pic>
        <p:nvPicPr>
          <p:cNvPr id="4" name="Picture 3" descr="Development of a Real-Time Emotion Recognition System Using Facial  Expressions and EEG based on machine learning and deep neural network  methods - ScienceDirect">
            <a:extLst>
              <a:ext uri="{FF2B5EF4-FFF2-40B4-BE49-F238E27FC236}">
                <a16:creationId xmlns:a16="http://schemas.microsoft.com/office/drawing/2014/main" id="{53FBB214-1022-04C5-C5DB-8D799C619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086" y="729184"/>
            <a:ext cx="2259013" cy="17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56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1333D-ABEE-3466-A4A7-AA4589100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/>
          </a:bodyPr>
          <a:lstStyle/>
          <a:p>
            <a:r>
              <a:rPr lang="en-GB"/>
              <a:t>Broad overview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3CD5FF95-70AF-B7B7-C894-222B4902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10" y="2043506"/>
            <a:ext cx="5639091" cy="3087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2EF7C-BC85-1B74-1E3E-9B3EBAE7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104" y="2304288"/>
            <a:ext cx="5129784" cy="4050792"/>
          </a:xfrm>
        </p:spPr>
        <p:txBody>
          <a:bodyPr>
            <a:normAutofit/>
          </a:bodyPr>
          <a:lstStyle/>
          <a:p>
            <a:r>
              <a:rPr lang="en-GB" dirty="0"/>
              <a:t>Our model fuses the three different ones together with our bespoke ‘combination function’ (we just made up the weights based on vibes)</a:t>
            </a:r>
          </a:p>
        </p:txBody>
      </p:sp>
    </p:spTree>
    <p:extLst>
      <p:ext uri="{BB962C8B-B14F-4D97-AF65-F5344CB8AC3E}">
        <p14:creationId xmlns:p14="http://schemas.microsoft.com/office/powerpoint/2010/main" val="3815719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70CA19F1-F63C-10AB-FA4F-011C80F7F7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612" y="1509381"/>
            <a:ext cx="3222715" cy="199987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7120689-13F6-1934-E32E-3B5375C8BE0B}"/>
              </a:ext>
            </a:extLst>
          </p:cNvPr>
          <p:cNvCxnSpPr/>
          <p:nvPr/>
        </p:nvCxnSpPr>
        <p:spPr>
          <a:xfrm flipH="1">
            <a:off x="2302340" y="2942732"/>
            <a:ext cx="1499235" cy="29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60C3737-0A2F-58FD-95C1-C3585008A184}"/>
              </a:ext>
            </a:extLst>
          </p:cNvPr>
          <p:cNvCxnSpPr>
            <a:cxnSpLocks/>
          </p:cNvCxnSpPr>
          <p:nvPr/>
        </p:nvCxnSpPr>
        <p:spPr>
          <a:xfrm>
            <a:off x="7113319" y="2084119"/>
            <a:ext cx="1401289" cy="425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Box 3">
            <a:extLst>
              <a:ext uri="{FF2B5EF4-FFF2-40B4-BE49-F238E27FC236}">
                <a16:creationId xmlns:a16="http://schemas.microsoft.com/office/drawing/2014/main" id="{E70B9EE2-B7AB-4C09-E067-9546C456CE55}"/>
              </a:ext>
            </a:extLst>
          </p:cNvPr>
          <p:cNvSpPr txBox="1"/>
          <p:nvPr/>
        </p:nvSpPr>
        <p:spPr>
          <a:xfrm>
            <a:off x="753969" y="3514930"/>
            <a:ext cx="2122088" cy="751114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4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 image representing facial expression is passed through a CNN trained to recognise facial expression</a:t>
            </a:r>
            <a:endParaRPr lang="en-GB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erson with a goatee and beard&#10;&#10;AI-generated content may be incorrect.">
            <a:extLst>
              <a:ext uri="{FF2B5EF4-FFF2-40B4-BE49-F238E27FC236}">
                <a16:creationId xmlns:a16="http://schemas.microsoft.com/office/drawing/2014/main" id="{CA84F136-1F53-78D3-62B9-08CB8F3F9D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04" y="4542967"/>
            <a:ext cx="1571366" cy="16687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Box 9">
            <a:extLst>
              <a:ext uri="{FF2B5EF4-FFF2-40B4-BE49-F238E27FC236}">
                <a16:creationId xmlns:a16="http://schemas.microsoft.com/office/drawing/2014/main" id="{34BE2A36-C411-7FB2-E042-EA01AAEFA4C8}"/>
              </a:ext>
            </a:extLst>
          </p:cNvPr>
          <p:cNvSpPr txBox="1"/>
          <p:nvPr/>
        </p:nvSpPr>
        <p:spPr>
          <a:xfrm>
            <a:off x="7446220" y="2762075"/>
            <a:ext cx="2136775" cy="61595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4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 audio file (.wav) of the emotional speech</a:t>
            </a:r>
            <a:endParaRPr lang="en-GB" sz="1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blue sound wave&#10;&#10;AI-generated content may be incorrect.">
            <a:extLst>
              <a:ext uri="{FF2B5EF4-FFF2-40B4-BE49-F238E27FC236}">
                <a16:creationId xmlns:a16="http://schemas.microsoft.com/office/drawing/2014/main" id="{4BB90693-7A22-4084-D24F-7FDCDC5374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194" y="3378024"/>
            <a:ext cx="1414429" cy="89113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A2C764-02F1-D9B9-1A91-45BB75E50A8E}"/>
              </a:ext>
            </a:extLst>
          </p:cNvPr>
          <p:cNvCxnSpPr>
            <a:cxnSpLocks/>
          </p:cNvCxnSpPr>
          <p:nvPr/>
        </p:nvCxnSpPr>
        <p:spPr>
          <a:xfrm flipH="1">
            <a:off x="6626431" y="3823051"/>
            <a:ext cx="686925" cy="525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Box 12">
            <a:extLst>
              <a:ext uri="{FF2B5EF4-FFF2-40B4-BE49-F238E27FC236}">
                <a16:creationId xmlns:a16="http://schemas.microsoft.com/office/drawing/2014/main" id="{0A897F83-41B7-4C75-2272-8BCDBF71B660}"/>
              </a:ext>
            </a:extLst>
          </p:cNvPr>
          <p:cNvSpPr txBox="1"/>
          <p:nvPr/>
        </p:nvSpPr>
        <p:spPr>
          <a:xfrm>
            <a:off x="5628215" y="4544120"/>
            <a:ext cx="1818005" cy="78041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4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text of the speech is detected via the Whispers model and passed into RoBERTa</a:t>
            </a:r>
            <a:endParaRPr lang="en-GB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326B51-A359-B0B9-240F-E0186B33E2FB}"/>
              </a:ext>
            </a:extLst>
          </p:cNvPr>
          <p:cNvCxnSpPr>
            <a:cxnSpLocks/>
          </p:cNvCxnSpPr>
          <p:nvPr/>
        </p:nvCxnSpPr>
        <p:spPr>
          <a:xfrm>
            <a:off x="9346775" y="3851410"/>
            <a:ext cx="580996" cy="417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 Box 12">
            <a:extLst>
              <a:ext uri="{FF2B5EF4-FFF2-40B4-BE49-F238E27FC236}">
                <a16:creationId xmlns:a16="http://schemas.microsoft.com/office/drawing/2014/main" id="{165845EB-8ECF-2801-64A3-72BA3499BBAC}"/>
              </a:ext>
            </a:extLst>
          </p:cNvPr>
          <p:cNvSpPr txBox="1"/>
          <p:nvPr/>
        </p:nvSpPr>
        <p:spPr>
          <a:xfrm>
            <a:off x="9322335" y="4514710"/>
            <a:ext cx="1818005" cy="64706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400" kern="100">
                <a:effectLst/>
                <a:latin typeface="Times New Roman"/>
                <a:ea typeface="Aptos" panose="020B0004020202020204" pitchFamily="34" charset="0"/>
                <a:cs typeface="Times New Roman"/>
              </a:rPr>
              <a:t>The emotion of the speech is detected by the </a:t>
            </a:r>
            <a:r>
              <a:rPr lang="en-GB" sz="1400" kern="100">
                <a:latin typeface="Times New Roman"/>
                <a:ea typeface="Aptos" panose="020B0004020202020204" pitchFamily="34" charset="0"/>
                <a:cs typeface="Times New Roman"/>
              </a:rPr>
              <a:t>Wav2Vec2</a:t>
            </a:r>
            <a:endParaRPr lang="en-GB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93C960-80ED-A969-6624-70E467678AF8}"/>
              </a:ext>
            </a:extLst>
          </p:cNvPr>
          <p:cNvSpPr txBox="1"/>
          <p:nvPr/>
        </p:nvSpPr>
        <p:spPr>
          <a:xfrm>
            <a:off x="3507178" y="808574"/>
            <a:ext cx="5177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Times New Roman" panose="02020603050405020304" pitchFamily="18" charset="0"/>
                <a:cs typeface="Times New Roman" panose="02020603050405020304" pitchFamily="18" charset="0"/>
              </a:rPr>
              <a:t>How our model works example (Part 1)</a:t>
            </a:r>
          </a:p>
        </p:txBody>
      </p:sp>
    </p:spTree>
    <p:extLst>
      <p:ext uri="{BB962C8B-B14F-4D97-AF65-F5344CB8AC3E}">
        <p14:creationId xmlns:p14="http://schemas.microsoft.com/office/powerpoint/2010/main" val="4013291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7BEA15-4BB0-397B-16B2-BD495B84D6CF}"/>
              </a:ext>
            </a:extLst>
          </p:cNvPr>
          <p:cNvSpPr txBox="1"/>
          <p:nvPr/>
        </p:nvSpPr>
        <p:spPr>
          <a:xfrm>
            <a:off x="3507178" y="808574"/>
            <a:ext cx="42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Times New Roman" panose="02020603050405020304" pitchFamily="18" charset="0"/>
                <a:cs typeface="Times New Roman" panose="02020603050405020304" pitchFamily="18" charset="0"/>
              </a:rPr>
              <a:t>How our model works (Part 2)</a:t>
            </a:r>
          </a:p>
        </p:txBody>
      </p:sp>
      <p:pic>
        <p:nvPicPr>
          <p:cNvPr id="5" name="Picture 4" descr="A person with a goatee and beard&#10;&#10;AI-generated content may be incorrect.">
            <a:extLst>
              <a:ext uri="{FF2B5EF4-FFF2-40B4-BE49-F238E27FC236}">
                <a16:creationId xmlns:a16="http://schemas.microsoft.com/office/drawing/2014/main" id="{F6890D20-6450-66BB-1791-0CE0515CBF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61" y="860331"/>
            <a:ext cx="1465245" cy="15560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6CF929-3333-6DCD-77F5-10CD98E50175}"/>
              </a:ext>
            </a:extLst>
          </p:cNvPr>
          <p:cNvCxnSpPr>
            <a:cxnSpLocks/>
          </p:cNvCxnSpPr>
          <p:nvPr/>
        </p:nvCxnSpPr>
        <p:spPr>
          <a:xfrm>
            <a:off x="6064332" y="4557051"/>
            <a:ext cx="0" cy="649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 descr="A diagram of a rectangular object&#10;&#10;AI-generated content may be incorrect.">
            <a:extLst>
              <a:ext uri="{FF2B5EF4-FFF2-40B4-BE49-F238E27FC236}">
                <a16:creationId xmlns:a16="http://schemas.microsoft.com/office/drawing/2014/main" id="{BAC53CE1-E93F-83C2-CFD0-EF665E69EB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927" y="2897170"/>
            <a:ext cx="1266860" cy="165435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338DFF-F56C-1AE6-122A-91E97F6AC34A}"/>
              </a:ext>
            </a:extLst>
          </p:cNvPr>
          <p:cNvCxnSpPr>
            <a:cxnSpLocks/>
          </p:cNvCxnSpPr>
          <p:nvPr/>
        </p:nvCxnSpPr>
        <p:spPr>
          <a:xfrm>
            <a:off x="1320588" y="4446764"/>
            <a:ext cx="445538" cy="330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Box 7">
            <a:extLst>
              <a:ext uri="{FF2B5EF4-FFF2-40B4-BE49-F238E27FC236}">
                <a16:creationId xmlns:a16="http://schemas.microsoft.com/office/drawing/2014/main" id="{23DE7156-24DB-3EFB-B404-414BD4EB55C2}"/>
              </a:ext>
            </a:extLst>
          </p:cNvPr>
          <p:cNvSpPr txBox="1"/>
          <p:nvPr/>
        </p:nvSpPr>
        <p:spPr>
          <a:xfrm>
            <a:off x="1790131" y="4685725"/>
            <a:ext cx="2213546" cy="111442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GB" sz="14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Output: A SoftMax detailing the emotion intensity picked up by the network</a:t>
            </a:r>
            <a:endParaRPr lang="en-GB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sz="14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sz="14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{‘Anger’: 0.9, ‘Disgust’ 0.05,…]</a:t>
            </a:r>
            <a:endParaRPr lang="en-GB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sz="12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GB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sz="12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GB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sz="12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GB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2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GB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7F2A9609-3696-4D64-665A-42BA2B02E428}"/>
              </a:ext>
            </a:extLst>
          </p:cNvPr>
          <p:cNvSpPr txBox="1"/>
          <p:nvPr/>
        </p:nvSpPr>
        <p:spPr>
          <a:xfrm>
            <a:off x="5472005" y="1355137"/>
            <a:ext cx="2116327" cy="78041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4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text of the speech is detected via the Whispers model and passed into RoBERTa</a:t>
            </a:r>
            <a:endParaRPr lang="en-GB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diagram of a process&#10;&#10;AI-generated content may be incorrect.">
            <a:extLst>
              <a:ext uri="{FF2B5EF4-FFF2-40B4-BE49-F238E27FC236}">
                <a16:creationId xmlns:a16="http://schemas.microsoft.com/office/drawing/2014/main" id="{FE96AC33-59CE-72CD-F4EF-7E624B2CC9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332" y="2496136"/>
            <a:ext cx="1219089" cy="157697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113E6E-682E-8B2F-2FC4-5B3509ED1655}"/>
              </a:ext>
            </a:extLst>
          </p:cNvPr>
          <p:cNvCxnSpPr>
            <a:cxnSpLocks/>
          </p:cNvCxnSpPr>
          <p:nvPr/>
        </p:nvCxnSpPr>
        <p:spPr>
          <a:xfrm>
            <a:off x="6530168" y="2135552"/>
            <a:ext cx="0" cy="649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2E52B2-684E-CE97-C354-ECE7A2E5E5E6}"/>
              </a:ext>
            </a:extLst>
          </p:cNvPr>
          <p:cNvCxnSpPr/>
          <p:nvPr/>
        </p:nvCxnSpPr>
        <p:spPr>
          <a:xfrm>
            <a:off x="6530168" y="4151718"/>
            <a:ext cx="0" cy="412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Box 7">
            <a:extLst>
              <a:ext uri="{FF2B5EF4-FFF2-40B4-BE49-F238E27FC236}">
                <a16:creationId xmlns:a16="http://schemas.microsoft.com/office/drawing/2014/main" id="{7B13A662-A9D5-75FA-A852-A8C114475734}"/>
              </a:ext>
            </a:extLst>
          </p:cNvPr>
          <p:cNvSpPr txBox="1"/>
          <p:nvPr/>
        </p:nvSpPr>
        <p:spPr>
          <a:xfrm>
            <a:off x="5581402" y="4563833"/>
            <a:ext cx="2339440" cy="83185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GB" sz="14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text sentiment analysis output is also a SoftMax score [‘Anger’:  0.4, ‘Disgust’: 0.3,…]</a:t>
            </a:r>
            <a:endParaRPr lang="en-GB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sz="12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GB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sz="12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GB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sz="12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GB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2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GB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FD08BC-3F0C-39C8-CC8B-8F9E53D6E6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534" y="2496136"/>
            <a:ext cx="3150285" cy="157697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 Box 12">
            <a:extLst>
              <a:ext uri="{FF2B5EF4-FFF2-40B4-BE49-F238E27FC236}">
                <a16:creationId xmlns:a16="http://schemas.microsoft.com/office/drawing/2014/main" id="{A558F88E-A2E4-0289-52A4-F1B7EAB5EFC6}"/>
              </a:ext>
            </a:extLst>
          </p:cNvPr>
          <p:cNvSpPr txBox="1"/>
          <p:nvPr/>
        </p:nvSpPr>
        <p:spPr>
          <a:xfrm>
            <a:off x="8474483" y="1248167"/>
            <a:ext cx="2116327" cy="78041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400" kern="10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Wav2Vec model finds sentiment of audio</a:t>
            </a:r>
            <a:endParaRPr lang="en-GB" sz="1200" kern="10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838CAA-923D-9C84-05AC-01D9CA5CE544}"/>
              </a:ext>
            </a:extLst>
          </p:cNvPr>
          <p:cNvCxnSpPr/>
          <p:nvPr/>
        </p:nvCxnSpPr>
        <p:spPr>
          <a:xfrm>
            <a:off x="9399155" y="1822524"/>
            <a:ext cx="0" cy="412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6F5E67-A12B-B389-2E7A-186DE9BF455C}"/>
              </a:ext>
            </a:extLst>
          </p:cNvPr>
          <p:cNvCxnSpPr/>
          <p:nvPr/>
        </p:nvCxnSpPr>
        <p:spPr>
          <a:xfrm>
            <a:off x="9663170" y="4240706"/>
            <a:ext cx="0" cy="412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 Box 7">
            <a:extLst>
              <a:ext uri="{FF2B5EF4-FFF2-40B4-BE49-F238E27FC236}">
                <a16:creationId xmlns:a16="http://schemas.microsoft.com/office/drawing/2014/main" id="{CF8338FF-A5A4-B1F6-E911-32B0ADAB6A03}"/>
              </a:ext>
            </a:extLst>
          </p:cNvPr>
          <p:cNvSpPr txBox="1"/>
          <p:nvPr/>
        </p:nvSpPr>
        <p:spPr>
          <a:xfrm>
            <a:off x="8962463" y="4674812"/>
            <a:ext cx="1876425" cy="83185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GB" sz="14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This model also outputs a SoftMax</a:t>
            </a:r>
            <a:endParaRPr lang="en-GB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sz="12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GB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2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GB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813C46-A25A-A6D4-313B-99D7A18A7086}"/>
              </a:ext>
            </a:extLst>
          </p:cNvPr>
          <p:cNvCxnSpPr>
            <a:cxnSpLocks/>
          </p:cNvCxnSpPr>
          <p:nvPr/>
        </p:nvCxnSpPr>
        <p:spPr>
          <a:xfrm>
            <a:off x="3780344" y="5395683"/>
            <a:ext cx="1631659" cy="65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676971-0AE1-0B20-E819-DB7A685F4B05}"/>
              </a:ext>
            </a:extLst>
          </p:cNvPr>
          <p:cNvCxnSpPr>
            <a:cxnSpLocks/>
          </p:cNvCxnSpPr>
          <p:nvPr/>
        </p:nvCxnSpPr>
        <p:spPr>
          <a:xfrm>
            <a:off x="1734244" y="2568819"/>
            <a:ext cx="0" cy="649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06291B-9531-F75D-E3E0-30EA19368D8F}"/>
              </a:ext>
            </a:extLst>
          </p:cNvPr>
          <p:cNvCxnSpPr/>
          <p:nvPr/>
        </p:nvCxnSpPr>
        <p:spPr>
          <a:xfrm>
            <a:off x="7048619" y="5395683"/>
            <a:ext cx="0" cy="412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C564FE-DFDC-048B-8031-A5F92926917A}"/>
              </a:ext>
            </a:extLst>
          </p:cNvPr>
          <p:cNvCxnSpPr>
            <a:cxnSpLocks/>
          </p:cNvCxnSpPr>
          <p:nvPr/>
        </p:nvCxnSpPr>
        <p:spPr>
          <a:xfrm flipH="1">
            <a:off x="8226643" y="5290766"/>
            <a:ext cx="1172512" cy="80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 Box 7">
            <a:extLst>
              <a:ext uri="{FF2B5EF4-FFF2-40B4-BE49-F238E27FC236}">
                <a16:creationId xmlns:a16="http://schemas.microsoft.com/office/drawing/2014/main" id="{122FA685-365E-FA07-A301-3053182998DC}"/>
              </a:ext>
            </a:extLst>
          </p:cNvPr>
          <p:cNvSpPr txBox="1"/>
          <p:nvPr/>
        </p:nvSpPr>
        <p:spPr>
          <a:xfrm>
            <a:off x="5472005" y="5786465"/>
            <a:ext cx="2712085" cy="83185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GB" sz="14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three sentiment analysis scores are combined to create the final SoftMax output. This is done via a weighting algorithm.</a:t>
            </a:r>
            <a:endParaRPr lang="en-GB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sz="12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GB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sz="12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GB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sz="12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GB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2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GB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792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6373-9F58-9803-EF3D-839A7F30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1a: Audio-Text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63E83-5930-6FFA-7193-E9BA16491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141579"/>
            <a:ext cx="8197793" cy="420435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We used the Whisper model by </a:t>
            </a:r>
            <a:r>
              <a:rPr lang="en-US" err="1"/>
              <a:t>OpenAi</a:t>
            </a:r>
            <a:r>
              <a:rPr lang="en-US"/>
              <a:t> as our base model.</a:t>
            </a:r>
          </a:p>
          <a:p>
            <a:r>
              <a:rPr lang="en-US"/>
              <a:t>Trained on the Toronto Emotional Speech Set, this data contains one word audio files. The word is said in different type of emotions.</a:t>
            </a:r>
          </a:p>
          <a:p>
            <a:r>
              <a:rPr lang="en-US"/>
              <a:t>Whisper is trained on long audio (e.g., podcasts), so we decided to train on short audio to make it better at transcribing shorter audio.</a:t>
            </a:r>
          </a:p>
          <a:p>
            <a:r>
              <a:rPr lang="en-US"/>
              <a:t>The training follows the step as shown in the image. </a:t>
            </a:r>
            <a:r>
              <a:rPr lang="en-US" altLang="ja-JP"/>
              <a:t>However, because</a:t>
            </a:r>
            <a:r>
              <a:rPr lang="ja-JP" altLang="en-US"/>
              <a:t> </a:t>
            </a:r>
            <a:r>
              <a:rPr lang="en-US" altLang="ja-JP"/>
              <a:t>we fine tuned the model in short audio clips, it became worse at transcribing longer audio. Therefore, we decided to stick to the original Whisper Model for our final model.</a:t>
            </a:r>
            <a:endParaRPr lang="en-US"/>
          </a:p>
          <a:p>
            <a:r>
              <a:rPr lang="en-US"/>
              <a:t>The output text is fed into </a:t>
            </a:r>
            <a:r>
              <a:rPr lang="en-US" err="1"/>
              <a:t>RoBERTa</a:t>
            </a:r>
            <a:r>
              <a:rPr lang="en-US"/>
              <a:t>, the text sentiment model.</a:t>
            </a:r>
          </a:p>
          <a:p>
            <a:r>
              <a:rPr lang="en-US"/>
              <a:t>Our goal from this training is </a:t>
            </a:r>
            <a:r>
              <a:rPr lang="en-US">
                <a:ea typeface="+mn-lt"/>
                <a:cs typeface="+mn-lt"/>
              </a:rPr>
              <a:t>to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make Whisper better at transcribing more emotion rich audio, so that this can possibility extended to applications like therapy chat bot for example.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EB105-124F-98A9-EA26-39026EFC9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168" y="1546410"/>
            <a:ext cx="3477841" cy="51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46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3A307-0216-C7A2-7362-A4BE67265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C9FA-61BD-CA76-94F8-24F63296B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2: Voice Emotion Extraction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3D466C-9854-6823-561E-475A36A72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5575618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Wav2Vec2 pre-trained by Facebook </a:t>
            </a:r>
            <a:r>
              <a:rPr lang="en-US" err="1"/>
              <a:t>utilises</a:t>
            </a:r>
            <a:r>
              <a:rPr lang="en-US"/>
              <a:t> the CTC model to </a:t>
            </a:r>
            <a:r>
              <a:rPr lang="en-US" err="1"/>
              <a:t>recognise</a:t>
            </a:r>
            <a:r>
              <a:rPr lang="en-US"/>
              <a:t> audio emotions</a:t>
            </a:r>
          </a:p>
          <a:p>
            <a:r>
              <a:rPr lang="en-US"/>
              <a:t>We fine-tune the model with labelled audio clips in the Toronto Emotional Speech Set, before arriving at an accuracy rate of 99.6%</a:t>
            </a:r>
          </a:p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3E99D0-C1CB-D23D-2404-82726DEB60F8}"/>
              </a:ext>
            </a:extLst>
          </p:cNvPr>
          <p:cNvSpPr txBox="1">
            <a:spLocks/>
          </p:cNvSpPr>
          <p:nvPr/>
        </p:nvSpPr>
        <p:spPr>
          <a:xfrm>
            <a:off x="6093333" y="2578608"/>
            <a:ext cx="5583555" cy="37673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Feed in the sample audio clip to generate logits for emotional predictions and to pass to Softmax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0FC4D6-34FF-2487-C894-FC5D786A70DD}"/>
              </a:ext>
            </a:extLst>
          </p:cNvPr>
          <p:cNvCxnSpPr/>
          <p:nvPr/>
        </p:nvCxnSpPr>
        <p:spPr>
          <a:xfrm flipH="1">
            <a:off x="6076955" y="2585360"/>
            <a:ext cx="14288" cy="3629671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4952C2B-FACD-8C14-DED9-D6BC41E2F710}"/>
              </a:ext>
            </a:extLst>
          </p:cNvPr>
          <p:cNvSpPr txBox="1">
            <a:spLocks/>
          </p:cNvSpPr>
          <p:nvPr/>
        </p:nvSpPr>
        <p:spPr>
          <a:xfrm>
            <a:off x="522795" y="1913445"/>
            <a:ext cx="5575618" cy="5367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/>
              <a:t>Training</a:t>
            </a:r>
            <a:endParaRPr lang="en-US" sz="240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3D287F8-2BA0-68AC-3F24-B11045B0C3E6}"/>
              </a:ext>
            </a:extLst>
          </p:cNvPr>
          <p:cNvSpPr txBox="1">
            <a:spLocks/>
          </p:cNvSpPr>
          <p:nvPr/>
        </p:nvSpPr>
        <p:spPr>
          <a:xfrm>
            <a:off x="6094920" y="1913445"/>
            <a:ext cx="5575618" cy="5367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/>
              <a:t>Usage</a:t>
            </a:r>
            <a:endParaRPr lang="en-US" sz="2400"/>
          </a:p>
        </p:txBody>
      </p:sp>
      <p:pic>
        <p:nvPicPr>
          <p:cNvPr id="18" name="Picture 17" descr="A diagram of a machine&#10;&#10;AI-generated content may be incorrect.">
            <a:extLst>
              <a:ext uri="{FF2B5EF4-FFF2-40B4-BE49-F238E27FC236}">
                <a16:creationId xmlns:a16="http://schemas.microsoft.com/office/drawing/2014/main" id="{54BE9EDD-BD7B-C439-75D3-B7122A35F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384675"/>
            <a:ext cx="3876675" cy="1946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079AFF-0824-BE6C-C36E-86FF79C8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4" t="8085" r="755"/>
          <a:stretch/>
        </p:blipFill>
        <p:spPr>
          <a:xfrm>
            <a:off x="7404100" y="3286123"/>
            <a:ext cx="2965968" cy="1381127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70298324-5D56-ED83-211A-4044226E0C41}"/>
              </a:ext>
            </a:extLst>
          </p:cNvPr>
          <p:cNvSpPr/>
          <p:nvPr/>
        </p:nvSpPr>
        <p:spPr>
          <a:xfrm rot="10800000">
            <a:off x="8246785" y="4821359"/>
            <a:ext cx="1281630" cy="126309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graph with blue squares&#10;&#10;AI-generated content may be incorrect.">
            <a:extLst>
              <a:ext uri="{FF2B5EF4-FFF2-40B4-BE49-F238E27FC236}">
                <a16:creationId xmlns:a16="http://schemas.microsoft.com/office/drawing/2014/main" id="{D7C9D9E6-B9D2-6D63-95FB-3FD59FC5F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38" y="5135563"/>
            <a:ext cx="2754313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5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41909D-BBF6-70EB-8D06-01EBBA54D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ED07F-99C3-10B1-D0CA-74BA05C67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263640" cy="1463040"/>
          </a:xfrm>
        </p:spPr>
        <p:txBody>
          <a:bodyPr>
            <a:normAutofit/>
          </a:bodyPr>
          <a:lstStyle/>
          <a:p>
            <a:r>
              <a:rPr lang="en-US"/>
              <a:t>Model 3: Image Emotion Extraction</a:t>
            </a: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9EC50-AC46-D419-ED4A-FAD056D2B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IE" sz="1300" b="1"/>
              <a:t>What we built:</a:t>
            </a:r>
            <a:endParaRPr lang="en-IE" sz="13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E" sz="1300"/>
              <a:t>A </a:t>
            </a:r>
            <a:r>
              <a:rPr lang="en-IE" sz="1300" b="1"/>
              <a:t>Convolutional Neural Network (CNN)</a:t>
            </a:r>
            <a:r>
              <a:rPr lang="en-IE" sz="1300"/>
              <a:t> trained to spot emotions in </a:t>
            </a:r>
            <a:r>
              <a:rPr lang="en-IE" sz="1300" b="1"/>
              <a:t>grayscale images</a:t>
            </a:r>
            <a:r>
              <a:rPr lang="en-IE" sz="1300"/>
              <a:t> of faces.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E" sz="1300"/>
              <a:t>The model was trained on a dataset of labelled facial expressions (FER-2013).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/>
              <a:t>How it works:</a:t>
            </a:r>
          </a:p>
          <a:p>
            <a:pPr>
              <a:lnSpc>
                <a:spcPct val="100000"/>
              </a:lnSpc>
            </a:pPr>
            <a:r>
              <a:rPr lang="en-US" sz="1300"/>
              <a:t>Takes a 48×48 image of a person’s face.</a:t>
            </a:r>
          </a:p>
          <a:p>
            <a:pPr>
              <a:lnSpc>
                <a:spcPct val="100000"/>
              </a:lnSpc>
            </a:pPr>
            <a:r>
              <a:rPr lang="en-US" sz="1300"/>
              <a:t>Detects patterns like smiles or frowns.</a:t>
            </a:r>
          </a:p>
          <a:p>
            <a:pPr>
              <a:lnSpc>
                <a:spcPct val="100000"/>
              </a:lnSpc>
            </a:pPr>
            <a:r>
              <a:rPr lang="en-US" sz="1300"/>
              <a:t>Predicts the most likely emotion (e.g., happy, angry, sad).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/>
              <a:t>Why it matters:</a:t>
            </a:r>
          </a:p>
          <a:p>
            <a:pPr>
              <a:lnSpc>
                <a:spcPct val="100000"/>
              </a:lnSpc>
            </a:pPr>
            <a:r>
              <a:rPr lang="en-US" sz="1300"/>
              <a:t>Facial expressions can reveal emotion even when words or tone are unclear.</a:t>
            </a:r>
          </a:p>
          <a:p>
            <a:pPr>
              <a:lnSpc>
                <a:spcPct val="100000"/>
              </a:lnSpc>
            </a:pPr>
            <a:r>
              <a:rPr lang="en-US" sz="1300"/>
              <a:t>This gives our overall system a visual understanding of how someone feels.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760F039-8C55-D806-20DF-A5B8D1B9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3817" y="657369"/>
            <a:ext cx="3663277" cy="310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NN Architecture: 5 Layers Explained Simply">
            <a:extLst>
              <a:ext uri="{FF2B5EF4-FFF2-40B4-BE49-F238E27FC236}">
                <a16:creationId xmlns:a16="http://schemas.microsoft.com/office/drawing/2014/main" id="{2DC21AE0-7F91-102B-9948-9A6E443D5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3817" y="4078796"/>
            <a:ext cx="4014216" cy="225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868837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859</Words>
  <Application>Microsoft Macintosh PowerPoint</Application>
  <PresentationFormat>Widescreen</PresentationFormat>
  <Paragraphs>74</Paragraphs>
  <Slides>13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Bierstadt</vt:lpstr>
      <vt:lpstr>Times New Roman</vt:lpstr>
      <vt:lpstr>GestaltVTI</vt:lpstr>
      <vt:lpstr>Improving sentiment analysis through use of image and audio data</vt:lpstr>
      <vt:lpstr>What our project is about:</vt:lpstr>
      <vt:lpstr>Why this is important</vt:lpstr>
      <vt:lpstr>Broad overview</vt:lpstr>
      <vt:lpstr>PowerPoint Presentation</vt:lpstr>
      <vt:lpstr>PowerPoint Presentation</vt:lpstr>
      <vt:lpstr>Model 1a: Audio-Text Translation</vt:lpstr>
      <vt:lpstr>Model 2: Voice Emotion Extraction</vt:lpstr>
      <vt:lpstr>Model 3: Image Emotion Extraction</vt:lpstr>
      <vt:lpstr>Combination: Tie in model outputs</vt:lpstr>
      <vt:lpstr>Real World Experiment: Model In Action</vt:lpstr>
      <vt:lpstr>Limitations and extensions</vt:lpstr>
      <vt:lpstr>Thank you for listening (reading)!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Nair2,K (ug)</dc:creator>
  <cp:lastModifiedBy>Nair2,K (ug)</cp:lastModifiedBy>
  <cp:revision>1</cp:revision>
  <dcterms:created xsi:type="dcterms:W3CDTF">2025-05-04T19:44:41Z</dcterms:created>
  <dcterms:modified xsi:type="dcterms:W3CDTF">2025-05-05T21:07:29Z</dcterms:modified>
</cp:coreProperties>
</file>